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4" r:id="rId3"/>
    <p:sldId id="264" r:id="rId4"/>
    <p:sldId id="323" r:id="rId5"/>
    <p:sldId id="312" r:id="rId6"/>
    <p:sldId id="305" r:id="rId7"/>
    <p:sldId id="290" r:id="rId8"/>
    <p:sldId id="335" r:id="rId9"/>
  </p:sldIdLst>
  <p:sldSz cx="9144000" cy="6858000" type="screen4x3"/>
  <p:notesSz cx="6858000" cy="9144000"/>
  <p:custDataLst>
    <p:tags r:id="rId10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DF2"/>
    <a:srgbClr val="99CC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02D9A-1D00-46D0-BC09-34FE4073568F}" v="204" dt="2020-11-05T11:58:32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8" d="100"/>
          <a:sy n="68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22102D9A-1D00-46D0-BC09-34FE4073568F}"/>
    <pc:docChg chg="undo custSel addSld delSld modSld sldOrd">
      <pc:chgData name="Bijnen, JAM (Johan)" userId="26a08f2c-01df-42fd-8b2e-f6be77dec936" providerId="ADAL" clId="{22102D9A-1D00-46D0-BC09-34FE4073568F}" dt="2020-11-05T11:59:34.226" v="226" actId="47"/>
      <pc:docMkLst>
        <pc:docMk/>
      </pc:docMkLst>
      <pc:sldChg chg="ord">
        <pc:chgData name="Bijnen, JAM (Johan)" userId="26a08f2c-01df-42fd-8b2e-f6be77dec936" providerId="ADAL" clId="{22102D9A-1D00-46D0-BC09-34FE4073568F}" dt="2020-11-05T11:27:52.998" v="12"/>
        <pc:sldMkLst>
          <pc:docMk/>
          <pc:sldMk cId="0" sldId="264"/>
        </pc:sldMkLst>
      </pc:sldChg>
      <pc:sldChg chg="del">
        <pc:chgData name="Bijnen, JAM (Johan)" userId="26a08f2c-01df-42fd-8b2e-f6be77dec936" providerId="ADAL" clId="{22102D9A-1D00-46D0-BC09-34FE4073568F}" dt="2020-11-05T11:33:44.906" v="164" actId="47"/>
        <pc:sldMkLst>
          <pc:docMk/>
          <pc:sldMk cId="0" sldId="271"/>
        </pc:sldMkLst>
      </pc:sldChg>
      <pc:sldChg chg="ord">
        <pc:chgData name="Bijnen, JAM (Johan)" userId="26a08f2c-01df-42fd-8b2e-f6be77dec936" providerId="ADAL" clId="{22102D9A-1D00-46D0-BC09-34FE4073568F}" dt="2020-11-05T11:59:02.089" v="223"/>
        <pc:sldMkLst>
          <pc:docMk/>
          <pc:sldMk cId="0" sldId="305"/>
        </pc:sldMkLst>
      </pc:sldChg>
      <pc:sldChg chg="delSp modSp mod ord modAnim">
        <pc:chgData name="Bijnen, JAM (Johan)" userId="26a08f2c-01df-42fd-8b2e-f6be77dec936" providerId="ADAL" clId="{22102D9A-1D00-46D0-BC09-34FE4073568F}" dt="2020-11-05T11:58:32.873" v="221" actId="20577"/>
        <pc:sldMkLst>
          <pc:docMk/>
          <pc:sldMk cId="0" sldId="312"/>
        </pc:sldMkLst>
        <pc:spChg chg="del">
          <ac:chgData name="Bijnen, JAM (Johan)" userId="26a08f2c-01df-42fd-8b2e-f6be77dec936" providerId="ADAL" clId="{22102D9A-1D00-46D0-BC09-34FE4073568F}" dt="2020-11-05T11:33:09.129" v="161" actId="478"/>
          <ac:spMkLst>
            <pc:docMk/>
            <pc:sldMk cId="0" sldId="312"/>
            <ac:spMk id="5" creationId="{00000000-0000-0000-0000-000000000000}"/>
          </ac:spMkLst>
        </pc:spChg>
        <pc:spChg chg="mod">
          <ac:chgData name="Bijnen, JAM (Johan)" userId="26a08f2c-01df-42fd-8b2e-f6be77dec936" providerId="ADAL" clId="{22102D9A-1D00-46D0-BC09-34FE4073568F}" dt="2020-11-05T11:58:32.873" v="221" actId="20577"/>
          <ac:spMkLst>
            <pc:docMk/>
            <pc:sldMk cId="0" sldId="312"/>
            <ac:spMk id="14" creationId="{00000000-0000-0000-0000-000000000000}"/>
          </ac:spMkLst>
        </pc:spChg>
        <pc:picChg chg="del">
          <ac:chgData name="Bijnen, JAM (Johan)" userId="26a08f2c-01df-42fd-8b2e-f6be77dec936" providerId="ADAL" clId="{22102D9A-1D00-46D0-BC09-34FE4073568F}" dt="2020-11-05T11:33:07.908" v="160" actId="478"/>
          <ac:picMkLst>
            <pc:docMk/>
            <pc:sldMk cId="0" sldId="312"/>
            <ac:picMk id="6" creationId="{00000000-0000-0000-0000-000000000000}"/>
          </ac:picMkLst>
        </pc:picChg>
      </pc:sldChg>
      <pc:sldChg chg="modSp">
        <pc:chgData name="Bijnen, JAM (Johan)" userId="26a08f2c-01df-42fd-8b2e-f6be77dec936" providerId="ADAL" clId="{22102D9A-1D00-46D0-BC09-34FE4073568F}" dt="2020-11-05T11:25:04.069" v="6" actId="20577"/>
        <pc:sldMkLst>
          <pc:docMk/>
          <pc:sldMk cId="2040062344" sldId="323"/>
        </pc:sldMkLst>
        <pc:spChg chg="mod">
          <ac:chgData name="Bijnen, JAM (Johan)" userId="26a08f2c-01df-42fd-8b2e-f6be77dec936" providerId="ADAL" clId="{22102D9A-1D00-46D0-BC09-34FE4073568F}" dt="2020-11-05T11:25:04.069" v="6" actId="20577"/>
          <ac:spMkLst>
            <pc:docMk/>
            <pc:sldMk cId="2040062344" sldId="323"/>
            <ac:spMk id="13" creationId="{00000000-0000-0000-0000-000000000000}"/>
          </ac:spMkLst>
        </pc:spChg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3240929761" sldId="324"/>
        </pc:sldMkLst>
      </pc:sldChg>
      <pc:sldChg chg="addSp delSp del mod">
        <pc:chgData name="Bijnen, JAM (Johan)" userId="26a08f2c-01df-42fd-8b2e-f6be77dec936" providerId="ADAL" clId="{22102D9A-1D00-46D0-BC09-34FE4073568F}" dt="2020-11-05T11:55:43.170" v="169" actId="47"/>
        <pc:sldMkLst>
          <pc:docMk/>
          <pc:sldMk cId="3330454944" sldId="325"/>
        </pc:sldMkLst>
        <pc:spChg chg="add del">
          <ac:chgData name="Bijnen, JAM (Johan)" userId="26a08f2c-01df-42fd-8b2e-f6be77dec936" providerId="ADAL" clId="{22102D9A-1D00-46D0-BC09-34FE4073568F}" dt="2020-11-05T11:54:38.202" v="167" actId="22"/>
          <ac:spMkLst>
            <pc:docMk/>
            <pc:sldMk cId="3330454944" sldId="325"/>
            <ac:spMk id="8" creationId="{ABABB749-00B6-4114-B279-BCDAFB2E864B}"/>
          </ac:spMkLst>
        </pc:spChg>
      </pc:sldChg>
      <pc:sldChg chg="modSp del mod">
        <pc:chgData name="Bijnen, JAM (Johan)" userId="26a08f2c-01df-42fd-8b2e-f6be77dec936" providerId="ADAL" clId="{22102D9A-1D00-46D0-BC09-34FE4073568F}" dt="2020-11-05T11:55:43.170" v="169" actId="47"/>
        <pc:sldMkLst>
          <pc:docMk/>
          <pc:sldMk cId="3825775823" sldId="326"/>
        </pc:sldMkLst>
        <pc:spChg chg="mod">
          <ac:chgData name="Bijnen, JAM (Johan)" userId="26a08f2c-01df-42fd-8b2e-f6be77dec936" providerId="ADAL" clId="{22102D9A-1D00-46D0-BC09-34FE4073568F}" dt="2020-11-05T11:53:02.181" v="165" actId="6549"/>
          <ac:spMkLst>
            <pc:docMk/>
            <pc:sldMk cId="3825775823" sldId="326"/>
            <ac:spMk id="20496" creationId="{00000000-0000-0000-0000-000000000000}"/>
          </ac:spMkLst>
        </pc:spChg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1822826155" sldId="327"/>
        </pc:sldMkLst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1507978388" sldId="328"/>
        </pc:sldMkLst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2064230847" sldId="329"/>
        </pc:sldMkLst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975008800" sldId="330"/>
        </pc:sldMkLst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3694853096" sldId="331"/>
        </pc:sldMkLst>
      </pc:sldChg>
      <pc:sldChg chg="del">
        <pc:chgData name="Bijnen, JAM (Johan)" userId="26a08f2c-01df-42fd-8b2e-f6be77dec936" providerId="ADAL" clId="{22102D9A-1D00-46D0-BC09-34FE4073568F}" dt="2020-11-05T11:55:43.170" v="169" actId="47"/>
        <pc:sldMkLst>
          <pc:docMk/>
          <pc:sldMk cId="2282620932" sldId="332"/>
        </pc:sldMkLst>
      </pc:sldChg>
      <pc:sldChg chg="add del">
        <pc:chgData name="Bijnen, JAM (Johan)" userId="26a08f2c-01df-42fd-8b2e-f6be77dec936" providerId="ADAL" clId="{22102D9A-1D00-46D0-BC09-34FE4073568F}" dt="2020-11-05T11:59:34.226" v="226" actId="47"/>
        <pc:sldMkLst>
          <pc:docMk/>
          <pc:sldMk cId="2911543827" sldId="333"/>
        </pc:sldMkLst>
      </pc:sldChg>
      <pc:sldChg chg="add">
        <pc:chgData name="Bijnen, JAM (Johan)" userId="26a08f2c-01df-42fd-8b2e-f6be77dec936" providerId="ADAL" clId="{22102D9A-1D00-46D0-BC09-34FE4073568F}" dt="2020-11-05T11:54:58.991" v="168"/>
        <pc:sldMkLst>
          <pc:docMk/>
          <pc:sldMk cId="1127777545" sldId="33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D1366-02B6-4962-8433-EA4D36E57F2F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60801-54E5-450C-B86E-E31F45BE43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774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B3BDD-0DB7-403A-BA83-D0B948BD94D2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3BED7-4A27-44EA-8316-282AD52EA37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429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E1537-80AE-4881-959C-D43FDDE6573B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F66A1-7AE4-41EA-A479-3A7AFF1CC8C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829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43268-81EA-4C4F-874D-F47C7F9172C3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6A3C9-DE14-4F87-A09B-98865ED5B34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403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4947C-2038-46E9-B0AF-B1BC1084ABBE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59CC1-D376-49F2-B7BD-3F8DA67603C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17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DC38C-F333-4942-800F-5252B3C2BA70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614A2-832F-4DDC-9DE3-F762DF1ACC4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278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DDAC-2B9F-4311-B348-E9A9688DFFFB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6FD59-48D7-4252-A94B-500D59A2929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37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5EC4-6622-42A9-A9BD-396231CDB8ED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2BB96-166A-4A3B-AEF3-4B24721E7A0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709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6D2C9-DA83-417A-810A-DF5C1F43F8B9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D350B-2600-4804-8899-0999E300DAB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3893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F74F-459E-48B7-A961-189CD6EBBBD3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BB396-088C-4B9E-A639-7B28D562AD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120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B4D2-FFB0-46EB-86FC-3F094E7DAA5E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1D55F-BECA-4ECA-AFF0-C3562E471C1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980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0DE6F1-EBB6-4D07-81EF-68CC245848C5}" type="datetimeFigureOut">
              <a:rPr lang="nl-NL"/>
              <a:pPr>
                <a:defRPr/>
              </a:pPr>
              <a:t>5-11-2020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ECA665-B4C5-4276-89EA-C6694C3042E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15250" cy="1143000"/>
          </a:xfrm>
        </p:spPr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§3.3 Geld lenen kost geld!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1700213"/>
            <a:ext cx="7848600" cy="3562350"/>
          </a:xfrm>
        </p:spPr>
        <p:txBody>
          <a:bodyPr/>
          <a:lstStyle/>
          <a:p>
            <a:pPr marL="514350" indent="-514350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pPr marL="514350" indent="-514350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je de kosten van een lening berekent</a:t>
            </a:r>
          </a:p>
          <a:p>
            <a:pPr marL="514350" indent="-514350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redenen je kunt hebben om geld te lenen</a:t>
            </a:r>
          </a:p>
          <a:p>
            <a:pPr marL="514350" indent="-514350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welke soorten leningen er zijn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3 - hoofdstuk 3\802505F7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92896"/>
            <a:ext cx="7132185" cy="88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443132" y="274638"/>
            <a:ext cx="8229600" cy="1143000"/>
          </a:xfrm>
        </p:spPr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Krediet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71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>
          <a:xfrm>
            <a:off x="684213" y="260350"/>
            <a:ext cx="7715250" cy="1143000"/>
          </a:xfrm>
        </p:spPr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Leenmotieven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321594"/>
            <a:ext cx="8229600" cy="4525963"/>
          </a:xfrm>
        </p:spPr>
        <p:txBody>
          <a:bodyPr>
            <a:noAutofit/>
          </a:bodyPr>
          <a:lstStyle/>
          <a:p>
            <a:pPr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Redenen:</a:t>
            </a:r>
          </a:p>
          <a:p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Tijdelijk geldtekort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wilt een duurzaam consumptiegoed kopen, zoals meubels of een auto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(het is belangrijk dat het gebruik van hetgeen je koopt langer duurt dan de looptijd van de lening)</a:t>
            </a:r>
          </a:p>
          <a:p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Plotseling dringend geld nodig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Voor het kopen van een huis. Het bedrag is te groot om bij elkaar te sparen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4"/>
          <p:cNvSpPr>
            <a:spLocks noGrp="1"/>
          </p:cNvSpPr>
          <p:nvPr>
            <p:ph type="title"/>
          </p:nvPr>
        </p:nvSpPr>
        <p:spPr>
          <a:xfrm>
            <a:off x="684213" y="274418"/>
            <a:ext cx="7715250" cy="1143000"/>
          </a:xfrm>
        </p:spPr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Krediet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539552" y="1354542"/>
            <a:ext cx="849694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Om bij een bank te lenen moet je meerderjarig zijn.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Lening =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krediet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je van de bank geld leent, betaal je rente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als vergoeding voor het gebruik van hun geld. 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Naast de rente moet je de lening zelf terugbetalen, dat is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aflossen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termijnbedrag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of de termijn is het bedrag voor rente en aflossing samen. </a:t>
            </a:r>
          </a:p>
          <a:p>
            <a:pPr marL="0" indent="0"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periode waarin je de lening afbetaalt, is 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looptijd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van de lening. 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006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Kredietvormen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>
          <a:xfrm>
            <a:off x="467216" y="1300889"/>
            <a:ext cx="8353255" cy="5282473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nl-NL" alt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Salariskrediet:</a:t>
            </a:r>
            <a:br>
              <a:rPr lang="nl-NL" alt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mag rood staan tot een bepaald bedrag. Dit bedrag is afhankelijk van je salaris.</a:t>
            </a:r>
          </a:p>
          <a:p>
            <a:pPr marL="0" indent="0">
              <a:buClr>
                <a:schemeClr val="tx1"/>
              </a:buClr>
              <a:buNone/>
            </a:pP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nl-NL" alt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Persoonlijke lening: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leent een bedrag en dat betaal je terug in vaste termijnen voor aflossing en rente terug</a:t>
            </a:r>
          </a:p>
          <a:p>
            <a:pPr marL="0" indent="0">
              <a:buClr>
                <a:schemeClr val="tx1"/>
              </a:buClr>
              <a:buNone/>
            </a:pP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Koop op afbetaling/huurkoop: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koopt een product en betaalt die aankoop in termijnen af. Je krijgt dus een krediet van de leverancier.</a:t>
            </a:r>
          </a:p>
          <a:p>
            <a:pPr marL="0" indent="0">
              <a:buClr>
                <a:schemeClr val="tx1"/>
              </a:buClr>
              <a:buNone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nl-NL" alt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Hypothecaire lening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(of </a:t>
            </a:r>
            <a:r>
              <a:rPr lang="nl-NL" altLang="nl-NL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hypotheek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lening voor de aankoop van een huis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Clr>
                <a:schemeClr val="tx1"/>
              </a:buClr>
              <a:buNone/>
            </a:pPr>
            <a:endParaRPr lang="nl-NL" alt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nl-NL" altLang="nl-N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54BDF2"/>
                </a:solidFill>
              </a:rPr>
              <a:t>Hypotheek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611188" y="1557338"/>
            <a:ext cx="8229600" cy="4679950"/>
          </a:xfrm>
        </p:spPr>
        <p:txBody>
          <a:bodyPr>
            <a:noAutofit/>
          </a:bodyPr>
          <a:lstStyle/>
          <a:p>
            <a:pPr marL="0" indent="-361950">
              <a:lnSpc>
                <a:spcPct val="90000"/>
              </a:lnSpc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Hypothecaire lening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(of </a:t>
            </a:r>
            <a:r>
              <a:rPr lang="nl-NL" alt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hypotheek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): lening voor de aankoop van een huis</a:t>
            </a:r>
          </a:p>
          <a:p>
            <a:pPr marL="361950" indent="-361950">
              <a:lnSpc>
                <a:spcPct val="90000"/>
              </a:lnSpc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huis dient als 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onderpand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Als je de rente en aflossing niet kunt betalen, mag de bank het onderpand verkopen.</a:t>
            </a:r>
          </a:p>
          <a:p>
            <a:pPr marL="361950" indent="-361950">
              <a:lnSpc>
                <a:spcPct val="90000"/>
              </a:lnSpc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Lage rente: vanwege het onderpand loopt de bank minder risico dan bij een lening zonder onderpand. Daarom is de rente lager dan bij een andere lening.</a:t>
            </a:r>
          </a:p>
          <a:p>
            <a:pPr marL="361950" indent="-361950">
              <a:lnSpc>
                <a:spcPct val="90000"/>
              </a:lnSpc>
            </a:pP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Lange looptijd: de looptijd van een hypotheek is vaak wel 30 jaar.</a:t>
            </a:r>
          </a:p>
        </p:txBody>
      </p:sp>
      <p:sp>
        <p:nvSpPr>
          <p:cNvPr id="2868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>
                <a:solidFill>
                  <a:srgbClr val="54BDF2"/>
                </a:solidFill>
              </a:rPr>
              <a:t>Kredietkosten</a:t>
            </a:r>
          </a:p>
        </p:txBody>
      </p:sp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>
          <a:xfrm>
            <a:off x="755650" y="1557338"/>
            <a:ext cx="8064500" cy="4176712"/>
          </a:xfrm>
        </p:spPr>
        <p:txBody>
          <a:bodyPr/>
          <a:lstStyle/>
          <a:p>
            <a:pPr marL="0" indent="0">
              <a:buClr>
                <a:srgbClr val="92D050"/>
              </a:buClr>
              <a:buNone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kredietkosten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kosten van de lening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bestaan uit alles wat je méér terugbetaalt dan je geleend hebt. </a:t>
            </a:r>
          </a:p>
          <a:p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Rente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: vergoeding voor het lenen</a:t>
            </a:r>
          </a:p>
          <a:p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Overige kosten: bijvoorbeeld voor het afsluiten van de lening</a:t>
            </a:r>
          </a:p>
          <a:p>
            <a:pPr>
              <a:buClr>
                <a:srgbClr val="92D050"/>
              </a:buClr>
            </a:pP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92D050"/>
              </a:buClr>
            </a:pP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nl-NL" altLang="nl-NL" sz="10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2011</a:t>
            </a:r>
          </a:p>
        </p:txBody>
      </p:sp>
      <p:sp>
        <p:nvSpPr>
          <p:cNvPr id="19468" name="Titel 4"/>
          <p:cNvSpPr>
            <a:spLocks/>
          </p:cNvSpPr>
          <p:nvPr/>
        </p:nvSpPr>
        <p:spPr bwMode="auto">
          <a:xfrm>
            <a:off x="179388" y="2603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algn="ctr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 sz="4000" dirty="0">
                <a:solidFill>
                  <a:srgbClr val="54BDF2"/>
                </a:solidFill>
              </a:rPr>
              <a:t>Kredietkosten</a:t>
            </a:r>
          </a:p>
        </p:txBody>
      </p:sp>
      <p:sp>
        <p:nvSpPr>
          <p:cNvPr id="19471" name="Tekstvak 5"/>
          <p:cNvSpPr>
            <a:spLocks noChangeArrowheads="1"/>
          </p:cNvSpPr>
          <p:nvPr/>
        </p:nvSpPr>
        <p:spPr bwMode="auto">
          <a:xfrm>
            <a:off x="684212" y="1268413"/>
            <a:ext cx="2591643" cy="2553891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54BDF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 sz="2400" b="1" dirty="0"/>
              <a:t>Je leent € 2.000 en betaalt de lening terug in 36 maandelijkse termijnen van </a:t>
            </a:r>
          </a:p>
          <a:p>
            <a:r>
              <a:rPr lang="nl-NL" altLang="nl-NL" sz="2400" b="1" dirty="0"/>
              <a:t>€ 65.</a:t>
            </a:r>
            <a:endParaRPr lang="nl-NL" altLang="nl-NL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75FCAC0-67C8-43B6-A0B8-5803F65275C6}"/>
              </a:ext>
            </a:extLst>
          </p:cNvPr>
          <p:cNvGraphicFramePr>
            <a:graphicFrameLocks noGrp="1"/>
          </p:cNvGraphicFramePr>
          <p:nvPr/>
        </p:nvGraphicFramePr>
        <p:xfrm>
          <a:off x="1187624" y="4005064"/>
          <a:ext cx="6552728" cy="79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160442655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KREDIETKOSTEN</a:t>
                      </a:r>
                      <a:r>
                        <a:rPr lang="nl-NL" sz="1200" dirty="0">
                          <a:effectLst/>
                        </a:rPr>
                        <a:t> </a:t>
                      </a:r>
                      <a:r>
                        <a:rPr lang="nl-NL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BETAALD BEDRAG – GELEEND BEDRAG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61030"/>
                  </a:ext>
                </a:extLst>
              </a:tr>
            </a:tbl>
          </a:graphicData>
        </a:graphic>
      </p:graphicFrame>
      <p:sp>
        <p:nvSpPr>
          <p:cNvPr id="3" name="Rechthoek 2">
            <a:extLst>
              <a:ext uri="{FF2B5EF4-FFF2-40B4-BE49-F238E27FC236}">
                <a16:creationId xmlns:a16="http://schemas.microsoft.com/office/drawing/2014/main" id="{93044E3E-5E0F-4111-B8E6-5941A9875BC6}"/>
              </a:ext>
            </a:extLst>
          </p:cNvPr>
          <p:cNvSpPr/>
          <p:nvPr/>
        </p:nvSpPr>
        <p:spPr>
          <a:xfrm>
            <a:off x="1447800" y="491944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Betaald (36 x € 65) = € 2.340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Geleend                     </a:t>
            </a:r>
            <a:r>
              <a:rPr lang="nl-NL" u="sng" dirty="0"/>
              <a:t>€ 2.000 -</a:t>
            </a:r>
            <a:r>
              <a:rPr lang="nl-NL" dirty="0"/>
              <a:t>Kredietkosten	      €    340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77775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7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5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c5bd83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441</Words>
  <Application>Microsoft Office PowerPoint</Application>
  <PresentationFormat>Diavoorstelling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§3.3 Geld lenen kost geld!</vt:lpstr>
      <vt:lpstr>Krediet</vt:lpstr>
      <vt:lpstr>Leenmotieven</vt:lpstr>
      <vt:lpstr>Krediet</vt:lpstr>
      <vt:lpstr>Kredietvormen</vt:lpstr>
      <vt:lpstr>Hypotheek</vt:lpstr>
      <vt:lpstr>Kredietkosten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Bijnen, JAM (Johan)</cp:lastModifiedBy>
  <cp:revision>117</cp:revision>
  <dcterms:created xsi:type="dcterms:W3CDTF">2011-03-14T13:30:44Z</dcterms:created>
  <dcterms:modified xsi:type="dcterms:W3CDTF">2020-11-05T11:59:50Z</dcterms:modified>
</cp:coreProperties>
</file>